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a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bmp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bmp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bmp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bmp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bmp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bmp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Jacques Jiao, July 5,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Jacques Jiao, July 5, 2024</a:t>
            </a:r>
          </a:p>
        </p:txBody>
      </p:sp>
      <p:sp>
        <p:nvSpPr>
          <p:cNvPr id="172" name="AP Computer Science Principl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 Computer Science Principles</a:t>
            </a:r>
          </a:p>
        </p:txBody>
      </p:sp>
      <p:sp>
        <p:nvSpPr>
          <p:cNvPr id="173" name="Micro-Scale Logic Gates in Compute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Micro-Scale Logic Gates in Computers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962" r="0" b="0"/>
          <a:stretch>
            <a:fillRect/>
          </a:stretch>
        </p:blipFill>
        <p:spPr>
          <a:xfrm>
            <a:off x="113856" y="0"/>
            <a:ext cx="24156288" cy="13309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Close-up of a curved, white, layered pattern" descr="Close-up of a curved, white, layered patter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667" t="0" r="2667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209" name="BJ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BJT</a:t>
            </a:r>
          </a:p>
        </p:txBody>
      </p:sp>
      <p:sp>
        <p:nvSpPr>
          <p:cNvPr id="210" name="NPN Typ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NPN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962" r="0" b="0"/>
          <a:stretch>
            <a:fillRect/>
          </a:stretch>
        </p:blipFill>
        <p:spPr>
          <a:xfrm>
            <a:off x="113856" y="0"/>
            <a:ext cx="24156288" cy="13309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7264" t="0" r="19075" b="0"/>
          <a:stretch>
            <a:fillRect/>
          </a:stretch>
        </p:blipFill>
        <p:spPr>
          <a:xfrm>
            <a:off x="4503141" y="0"/>
            <a:ext cx="15377804" cy="13715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5805" t="0" r="19898" b="0"/>
          <a:stretch>
            <a:fillRect/>
          </a:stretch>
        </p:blipFill>
        <p:spPr>
          <a:xfrm>
            <a:off x="4426148" y="0"/>
            <a:ext cx="15531616" cy="1371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918" t="0" r="21232" b="0"/>
          <a:stretch>
            <a:fillRect/>
          </a:stretch>
        </p:blipFill>
        <p:spPr>
          <a:xfrm>
            <a:off x="4120554" y="2381"/>
            <a:ext cx="16142693" cy="13711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850" t="0" r="30850" b="0"/>
          <a:stretch>
            <a:fillRect/>
          </a:stretch>
        </p:blipFill>
        <p:spPr>
          <a:xfrm>
            <a:off x="6920706" y="-1"/>
            <a:ext cx="10542738" cy="1371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菖蒲-肌肉化马尾-2.gif" descr="菖蒲-肌肉化马尾-2.gif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08857" y="-30480"/>
            <a:ext cx="24601714" cy="13776961"/>
          </a:xfrm>
          <a:prstGeom prst="rect">
            <a:avLst/>
          </a:prstGeom>
        </p:spPr>
      </p:pic>
      <p:sp>
        <p:nvSpPr>
          <p:cNvPr id="223" name="Jacques Jiao, July 5, 2024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Jacques Jiao, July 5, 2024</a:t>
            </a:r>
          </a:p>
        </p:txBody>
      </p:sp>
      <p:sp>
        <p:nvSpPr>
          <p:cNvPr id="224" name="Micro-Scale Logic Gates in Compute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Micro-Scale Logic Gates in Computers</a:t>
            </a:r>
          </a:p>
        </p:txBody>
      </p:sp>
      <p:sp>
        <p:nvSpPr>
          <p:cNvPr id="225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lose-up of a curved, white, layered pattern" descr="Close-up of a curved, white, layered patter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6854" y="4875063"/>
            <a:ext cx="6755235" cy="3965624"/>
          </a:xfrm>
          <a:prstGeom prst="rect">
            <a:avLst/>
          </a:prstGeom>
        </p:spPr>
      </p:pic>
      <p:pic>
        <p:nvPicPr>
          <p:cNvPr id="176" name="Close-up of a white ribbed pattern" descr="Close-up of a white ribbed pattern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453604" y="5131018"/>
            <a:ext cx="11102300" cy="34540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lose-up of the edge of white curved stone" descr="Close-up of the edge of white curved ston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14285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79" name="1815-1864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1815-1864</a:t>
            </a:r>
          </a:p>
        </p:txBody>
      </p:sp>
      <p:sp>
        <p:nvSpPr>
          <p:cNvPr id="180" name="George Boole J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George Boole Jr.</a:t>
            </a:r>
          </a:p>
        </p:txBody>
      </p:sp>
      <p:sp>
        <p:nvSpPr>
          <p:cNvPr id="181" name="F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FRS</a:t>
            </a:r>
          </a:p>
          <a:p>
            <a:pPr/>
            <a:r>
              <a:t>English mathematician, philosopher, and logician</a:t>
            </a:r>
          </a:p>
          <a:p>
            <a:pPr>
              <a:defRPr i="1">
                <a:latin typeface="Graphik"/>
                <a:ea typeface="Graphik"/>
                <a:cs typeface="Graphik"/>
                <a:sym typeface="Graphik"/>
              </a:defRPr>
            </a:pPr>
            <a:r>
              <a:t>The Laws of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4-07-02 at 11.01.33 PM.png" descr="Screenshot 2024-07-02 at 11.01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340" y="3968940"/>
            <a:ext cx="22019320" cy="5778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lose-up of the edge of white curved stone" descr="Close-up of the edge of white curved ston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250" t="0" r="6250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86" name="Re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Relay</a:t>
            </a:r>
          </a:p>
        </p:txBody>
      </p:sp>
      <p:sp>
        <p:nvSpPr>
          <p:cNvPr id="187" name="A Symbolic Analysis of Relay and Switching Circui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>
                <a:latin typeface="Graphik"/>
                <a:ea typeface="Graphik"/>
                <a:cs typeface="Graphik"/>
                <a:sym typeface="Graphik"/>
              </a:defRPr>
            </a:pPr>
            <a:r>
              <a:t>A Symbolic Analysis of Relay and Switching Circuits</a:t>
            </a:r>
          </a:p>
          <a:p>
            <a:pPr/>
            <a:r>
              <a:t>Harvard Mark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Relay_principle_horizontal_new.gif" descr="Relay_principle_horizontal_new.gif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533900" y="0"/>
            <a:ext cx="153162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lose-up of the edge of white curved stone" descr="Close-up of the edge of white curved ston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190" r="0" b="3519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92" name="First Gener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First Generation</a:t>
            </a:r>
          </a:p>
        </p:txBody>
      </p:sp>
      <p:sp>
        <p:nvSpPr>
          <p:cNvPr id="193" name="Tri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Triodes</a:t>
            </a:r>
          </a:p>
        </p:txBody>
      </p:sp>
      <p:sp>
        <p:nvSpPr>
          <p:cNvPr id="194" name="Lee De Fore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Lee De Forest</a:t>
            </a:r>
          </a:p>
          <a:p>
            <a:pPr/>
            <a:r>
              <a:t>ENIAC (1945)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lose-up of the edge of white curved stone" descr="Close-up of the edge of white curved ston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546" t="0" r="6546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197" name="Second Gener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 Generation</a:t>
            </a:r>
          </a:p>
        </p:txBody>
      </p:sp>
      <p:sp>
        <p:nvSpPr>
          <p:cNvPr id="198" name="Bipolar Junction Transis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11808">
              <a:defRPr spc="-62" sz="6200"/>
            </a:lvl1pPr>
          </a:lstStyle>
          <a:p>
            <a:pPr/>
            <a:r>
              <a:t>Bipolar Junction Transistor</a:t>
            </a:r>
          </a:p>
        </p:txBody>
      </p:sp>
      <p:sp>
        <p:nvSpPr>
          <p:cNvPr id="199" name="University of Manchester's experimental Transistor Computer (1953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University of Manchester's experimental Transistor Computer (1953)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lose-up of the edge of white curved stone" descr="Close-up of the edge of white curved ston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827" t="0" r="20827" b="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202" name="Third &amp; Fourth Gener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Third &amp; Fourth Generation</a:t>
            </a:r>
          </a:p>
        </p:txBody>
      </p:sp>
      <p:sp>
        <p:nvSpPr>
          <p:cNvPr id="203" name="Integrated Circuit and Microprocess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48511">
              <a:defRPr spc="-42" sz="4300"/>
            </a:lvl1pPr>
          </a:lstStyle>
          <a:p>
            <a:pPr/>
            <a:r>
              <a:t>Integrated Circuit and Microprocessors </a:t>
            </a:r>
          </a:p>
        </p:txBody>
      </p:sp>
      <p:sp>
        <p:nvSpPr>
          <p:cNvPr id="204" name="Field-effect transistors(FET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Field-effect transistors(FET)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